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428" r:id="rId2"/>
    <p:sldId id="500" r:id="rId3"/>
    <p:sldId id="505" r:id="rId4"/>
    <p:sldId id="506" r:id="rId5"/>
    <p:sldId id="507" r:id="rId6"/>
    <p:sldId id="493" r:id="rId7"/>
    <p:sldId id="495" r:id="rId8"/>
    <p:sldId id="496" r:id="rId9"/>
    <p:sldId id="498" r:id="rId10"/>
    <p:sldId id="497" r:id="rId11"/>
    <p:sldId id="501" r:id="rId12"/>
    <p:sldId id="502" r:id="rId13"/>
    <p:sldId id="503" r:id="rId14"/>
    <p:sldId id="504" r:id="rId15"/>
    <p:sldId id="256" r:id="rId16"/>
    <p:sldId id="442" r:id="rId17"/>
    <p:sldId id="463" r:id="rId18"/>
    <p:sldId id="449" r:id="rId19"/>
    <p:sldId id="471" r:id="rId20"/>
    <p:sldId id="472" r:id="rId21"/>
    <p:sldId id="489" r:id="rId22"/>
    <p:sldId id="508" r:id="rId23"/>
    <p:sldId id="492" r:id="rId24"/>
    <p:sldId id="452" r:id="rId25"/>
    <p:sldId id="466" r:id="rId26"/>
    <p:sldId id="473" r:id="rId27"/>
    <p:sldId id="474" r:id="rId28"/>
    <p:sldId id="475" r:id="rId29"/>
    <p:sldId id="476" r:id="rId30"/>
    <p:sldId id="477" r:id="rId31"/>
    <p:sldId id="478" r:id="rId32"/>
    <p:sldId id="479" r:id="rId33"/>
    <p:sldId id="480" r:id="rId34"/>
    <p:sldId id="481" r:id="rId35"/>
    <p:sldId id="482" r:id="rId36"/>
    <p:sldId id="483" r:id="rId37"/>
    <p:sldId id="443" r:id="rId38"/>
    <p:sldId id="453" r:id="rId39"/>
    <p:sldId id="458" r:id="rId40"/>
    <p:sldId id="457" r:id="rId41"/>
    <p:sldId id="459" r:id="rId42"/>
    <p:sldId id="446" r:id="rId43"/>
    <p:sldId id="447" r:id="rId44"/>
    <p:sldId id="444" r:id="rId45"/>
    <p:sldId id="445" r:id="rId46"/>
    <p:sldId id="454" r:id="rId47"/>
    <p:sldId id="490" r:id="rId48"/>
    <p:sldId id="455" r:id="rId49"/>
    <p:sldId id="456" r:id="rId50"/>
    <p:sldId id="484" r:id="rId51"/>
    <p:sldId id="485" r:id="rId52"/>
    <p:sldId id="486" r:id="rId53"/>
    <p:sldId id="464" r:id="rId54"/>
    <p:sldId id="465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DD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07F720-7AD6-4D51-BCD4-19D6E3AE0343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34C8BD-6D59-46BB-B246-96A8F5F62935}" type="pres">
      <dgm:prSet presAssocID="{F107F720-7AD6-4D51-BCD4-19D6E3AE03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FAFF311-5F38-477B-921C-066D9D2747C7}" type="presOf" srcId="{F107F720-7AD6-4D51-BCD4-19D6E3AE0343}" destId="{6134C8BD-6D59-46BB-B246-96A8F5F629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07F720-7AD6-4D51-BCD4-19D6E3AE0343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34C8BD-6D59-46BB-B246-96A8F5F62935}" type="pres">
      <dgm:prSet presAssocID="{F107F720-7AD6-4D51-BCD4-19D6E3AE03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FAFF311-5F38-477B-921C-066D9D2747C7}" type="presOf" srcId="{F107F720-7AD6-4D51-BCD4-19D6E3AE0343}" destId="{6134C8BD-6D59-46BB-B246-96A8F5F629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05DE8-09D5-40E4-85C3-7328445878FC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D46C7-746F-4DC9-9C5E-E054D96F06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484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3D71D25-0B0F-4C53-A6FF-E53812AC6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3D81D-D324-46E9-B1F3-A0D1027F6813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3AFE552-7B58-4508-B7EC-DF3E6A3BE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3B39C5C-C98C-45DB-859F-7B3C2530C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stuff">
            <a:extLst>
              <a:ext uri="{FF2B5EF4-FFF2-40B4-BE49-F238E27FC236}">
                <a16:creationId xmlns:a16="http://schemas.microsoft.com/office/drawing/2014/main" id="{04458261-9695-40F4-BC52-8B1294EE99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E3ED8926-995F-4652-AA3C-2DE27FDD9A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13526"/>
            <a:ext cx="12192000" cy="24447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000"/>
              <a:t>www.company.com</a:t>
            </a:r>
            <a:endParaRPr lang="fr-FR" altLang="ru-RU" sz="100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5029200"/>
            <a:ext cx="7620000" cy="60960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572000" y="3581401"/>
            <a:ext cx="7620000" cy="1470025"/>
          </a:xfrm>
          <a:solidFill>
            <a:schemeClr val="bg1"/>
          </a:solidFill>
          <a:ln algn="ctr"/>
        </p:spPr>
        <p:txBody>
          <a:bodyPr lIns="91440" anchor="t"/>
          <a:lstStyle>
            <a:lvl1pPr algn="ctr">
              <a:spcBef>
                <a:spcPct val="20000"/>
              </a:spcBef>
              <a:defRPr sz="4000" b="1">
                <a:solidFill>
                  <a:srgbClr val="FCAB1A"/>
                </a:solidFill>
                <a:latin typeface="Verdana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97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3083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3600" y="1400176"/>
            <a:ext cx="2438400" cy="47720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38400" y="1400176"/>
            <a:ext cx="7112000" cy="47720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13719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1400176"/>
            <a:ext cx="9753600" cy="581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438400" y="2133600"/>
            <a:ext cx="9550400" cy="4038600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2548938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1400176"/>
            <a:ext cx="9753600" cy="581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438400" y="2133600"/>
            <a:ext cx="4673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315200" y="2133600"/>
            <a:ext cx="46736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0385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6508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449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38400" y="2133600"/>
            <a:ext cx="46736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315200" y="2133600"/>
            <a:ext cx="46736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571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711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7706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90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101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813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stuff">
            <a:extLst>
              <a:ext uri="{FF2B5EF4-FFF2-40B4-BE49-F238E27FC236}">
                <a16:creationId xmlns:a16="http://schemas.microsoft.com/office/drawing/2014/main" id="{BB27A895-D02F-4A02-AC03-8F3695A5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3">
            <a:extLst>
              <a:ext uri="{FF2B5EF4-FFF2-40B4-BE49-F238E27FC236}">
                <a16:creationId xmlns:a16="http://schemas.microsoft.com/office/drawing/2014/main" id="{234150DA-D263-4BAB-B881-FCBCC6D7F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752600"/>
            <a:ext cx="10464800" cy="3505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06E4FC2A-442D-414D-AAD9-1BA462DFA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1400176"/>
            <a:ext cx="9753600" cy="5810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fr-FR" altLang="ru-RU"/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7C00D979-4A91-44E1-A8FD-67657EB08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2133600"/>
            <a:ext cx="9550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fr-FR" altLang="ru-RU"/>
          </a:p>
        </p:txBody>
      </p:sp>
      <p:sp>
        <p:nvSpPr>
          <p:cNvPr id="1030" name="Rectangle 19">
            <a:extLst>
              <a:ext uri="{FF2B5EF4-FFF2-40B4-BE49-F238E27FC236}">
                <a16:creationId xmlns:a16="http://schemas.microsoft.com/office/drawing/2014/main" id="{59342B77-08E8-4EFB-92EB-DE47A344C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3526"/>
            <a:ext cx="12192000" cy="24447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000"/>
              <a:t>www.company.com</a:t>
            </a:r>
            <a:endParaRPr lang="fr-FR" altLang="ru-RU" sz="1000"/>
          </a:p>
        </p:txBody>
      </p:sp>
      <p:sp>
        <p:nvSpPr>
          <p:cNvPr id="1031" name="Oval 23">
            <a:extLst>
              <a:ext uri="{FF2B5EF4-FFF2-40B4-BE49-F238E27FC236}">
                <a16:creationId xmlns:a16="http://schemas.microsoft.com/office/drawing/2014/main" id="{D96F443A-599C-4C25-84DE-4D53F4DFC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1" y="6159500"/>
            <a:ext cx="86783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2" name="Oval 24">
            <a:extLst>
              <a:ext uri="{FF2B5EF4-FFF2-40B4-BE49-F238E27FC236}">
                <a16:creationId xmlns:a16="http://schemas.microsoft.com/office/drawing/2014/main" id="{1DA99C9C-2EE2-4EAF-ABBE-F5F5F655C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233" y="6159500"/>
            <a:ext cx="86784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3" name="Oval 25">
            <a:extLst>
              <a:ext uri="{FF2B5EF4-FFF2-40B4-BE49-F238E27FC236}">
                <a16:creationId xmlns:a16="http://schemas.microsoft.com/office/drawing/2014/main" id="{C44E5AF9-0739-4EDD-B3B1-84A11E777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118" y="6159500"/>
            <a:ext cx="86783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4" name="Oval 26">
            <a:extLst>
              <a:ext uri="{FF2B5EF4-FFF2-40B4-BE49-F238E27FC236}">
                <a16:creationId xmlns:a16="http://schemas.microsoft.com/office/drawing/2014/main" id="{D199E7FD-8ADD-4F41-8DC8-2AD560F55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159500"/>
            <a:ext cx="86784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5" name="Oval 27">
            <a:extLst>
              <a:ext uri="{FF2B5EF4-FFF2-40B4-BE49-F238E27FC236}">
                <a16:creationId xmlns:a16="http://schemas.microsoft.com/office/drawing/2014/main" id="{7368FFB4-5809-4054-A0A3-274858AAE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885" y="6159500"/>
            <a:ext cx="86783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6" name="Oval 28">
            <a:extLst>
              <a:ext uri="{FF2B5EF4-FFF2-40B4-BE49-F238E27FC236}">
                <a16:creationId xmlns:a16="http://schemas.microsoft.com/office/drawing/2014/main" id="{B9DB7852-DC44-42B9-944E-1A85CEB3D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2884" y="6159500"/>
            <a:ext cx="86783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7" name="Oval 29">
            <a:extLst>
              <a:ext uri="{FF2B5EF4-FFF2-40B4-BE49-F238E27FC236}">
                <a16:creationId xmlns:a16="http://schemas.microsoft.com/office/drawing/2014/main" id="{07B6F9E2-52AF-45B9-BC54-1AC9D4A04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767" y="6159500"/>
            <a:ext cx="86784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8" name="Oval 30">
            <a:extLst>
              <a:ext uri="{FF2B5EF4-FFF2-40B4-BE49-F238E27FC236}">
                <a16:creationId xmlns:a16="http://schemas.microsoft.com/office/drawing/2014/main" id="{6E8EBCF3-875E-48DA-9D4A-96DF1B1FB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651" y="6159500"/>
            <a:ext cx="86783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39" name="Oval 31">
            <a:extLst>
              <a:ext uri="{FF2B5EF4-FFF2-40B4-BE49-F238E27FC236}">
                <a16:creationId xmlns:a16="http://schemas.microsoft.com/office/drawing/2014/main" id="{165E8568-37EE-4E29-8A5D-6D8ACF7AE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533" y="6159500"/>
            <a:ext cx="86784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  <p:sp>
        <p:nvSpPr>
          <p:cNvPr id="1040" name="Oval 32">
            <a:extLst>
              <a:ext uri="{FF2B5EF4-FFF2-40B4-BE49-F238E27FC236}">
                <a16:creationId xmlns:a16="http://schemas.microsoft.com/office/drawing/2014/main" id="{CFD37094-A765-47AC-A907-E819CBEC5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0533" y="6159500"/>
            <a:ext cx="86784" cy="65088"/>
          </a:xfrm>
          <a:prstGeom prst="ellipse">
            <a:avLst/>
          </a:prstGeom>
          <a:solidFill>
            <a:srgbClr val="BDD2F2"/>
          </a:solidFill>
          <a:ln>
            <a:noFill/>
          </a:ln>
        </p:spPr>
        <p:txBody>
          <a:bodyPr wrap="none" anchor="ctr"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000"/>
          </a:p>
        </p:txBody>
      </p:sp>
    </p:spTree>
    <p:extLst>
      <p:ext uri="{BB962C8B-B14F-4D97-AF65-F5344CB8AC3E}">
        <p14:creationId xmlns:p14="http://schemas.microsoft.com/office/powerpoint/2010/main" val="3601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BDD4373-3BCB-4A06-81E4-6D3FC52393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38312" y="889000"/>
            <a:ext cx="8715375" cy="254000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Математика</a:t>
            </a:r>
            <a:br>
              <a:rPr lang="ru-RU" sz="5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5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(профильный уровень)</a:t>
            </a:r>
            <a:br>
              <a:rPr lang="ru-RU" sz="5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5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задание 12</a:t>
            </a:r>
            <a:br>
              <a:rPr lang="ru-RU" sz="5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54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5400" dirty="0">
                <a:solidFill>
                  <a:srgbClr val="FF0000"/>
                </a:solidFill>
                <a:latin typeface="Cambria" pitchFamily="18" charset="0"/>
              </a:rPr>
              <a:t>ЕГЭ-2022</a:t>
            </a:r>
            <a:endParaRPr lang="en-US" sz="54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5123" name="TextBox 1">
            <a:extLst>
              <a:ext uri="{FF2B5EF4-FFF2-40B4-BE49-F238E27FC236}">
                <a16:creationId xmlns:a16="http://schemas.microsoft.com/office/drawing/2014/main" id="{2EA924A4-A793-431F-8A89-0FB5A622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956175"/>
            <a:ext cx="3276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000">
                <a:solidFill>
                  <a:srgbClr val="002060"/>
                </a:solidFill>
              </a:rPr>
              <a:t>Попова Елена Юрьевна,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000">
                <a:solidFill>
                  <a:srgbClr val="002060"/>
                </a:solidFill>
              </a:rPr>
              <a:t>учитель математики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000">
                <a:solidFill>
                  <a:srgbClr val="002060"/>
                </a:solidFill>
              </a:rPr>
              <a:t>МАОУ СОШ № 5</a:t>
            </a:r>
            <a:r>
              <a:rPr lang="ru-RU" altLang="ru-RU" sz="2000">
                <a:solidFill>
                  <a:srgbClr val="FFFFFF"/>
                </a:solidFill>
              </a:rPr>
              <a:t>П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000">
                <a:solidFill>
                  <a:srgbClr val="000066"/>
                </a:solidFill>
              </a:rPr>
              <a:t>города Тюмени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ru-RU" altLang="ru-RU" sz="2000">
              <a:solidFill>
                <a:srgbClr val="000066"/>
              </a:solidFill>
            </a:endParaRPr>
          </a:p>
        </p:txBody>
      </p:sp>
      <p:sp>
        <p:nvSpPr>
          <p:cNvPr id="5124" name="Прямоугольник 1">
            <a:extLst>
              <a:ext uri="{FF2B5EF4-FFF2-40B4-BE49-F238E27FC236}">
                <a16:creationId xmlns:a16="http://schemas.microsoft.com/office/drawing/2014/main" id="{E7E4384D-67E7-4357-830F-B9DF2EBC3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1963" y="6642100"/>
            <a:ext cx="1249362" cy="2159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4CCE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4CCE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4CCE2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CCE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800">
                <a:solidFill>
                  <a:srgbClr val="000066"/>
                </a:solidFill>
              </a:rPr>
              <a:t>города Тюмени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8EC3AA-F76D-4FCC-8962-8C01E9934CE0}"/>
                  </a:ext>
                </a:extLst>
              </p:cNvPr>
              <p:cNvSpPr txBox="1"/>
              <p:nvPr/>
            </p:nvSpPr>
            <p:spPr>
              <a:xfrm>
                <a:off x="238540" y="510484"/>
                <a:ext cx="11953460" cy="5307928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Ошибки допускаются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-при нахождении корней простейших тригонометрических уравнений,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-при использовании формул приведения (в том числе неправильно определяется знак правой части),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-учащиеся не знают свойство четности тригонометрических функций,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-при отборе корней выпускники применяют различные способы, но при отборе корней с использованием числовой окружности не выделяют нужную дугу заданного промежутка, что приводит к ошибочному отбору корней. Или при отборе корней с помощью перебора </a:t>
                </a: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останавливаются на корне, принадлежащему отрезку.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ru-RU" sz="28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довольно распространенная ошибка</a:t>
                </a:r>
                <a:endParaRPr kumimoji="0" lang="ru-RU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kumimoji="0" 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-4ac=25=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</m:oMath>
                </a14:m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endParaRPr kumimoji="0" lang="ru-RU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18EC3AA-F76D-4FCC-8962-8C01E9934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40" y="510484"/>
                <a:ext cx="11953460" cy="5307928"/>
              </a:xfrm>
              <a:prstGeom prst="rect">
                <a:avLst/>
              </a:prstGeom>
              <a:blipFill>
                <a:blip r:embed="rId2"/>
                <a:stretch>
                  <a:fillRect l="-1020" t="-1264" b="-24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35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8C258B-2144-4C48-9307-9A9E65F2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2392"/>
            <a:ext cx="9753600" cy="58102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FFDDDD"/>
                </a:solidFill>
              </a:rPr>
              <a:t>Основные ошибки задания 13 ЕГЭ-2021</a:t>
            </a: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01C5EA-5C77-4FD9-919A-F73C6BF2CB9C}"/>
              </a:ext>
            </a:extLst>
          </p:cNvPr>
          <p:cNvSpPr txBox="1"/>
          <p:nvPr/>
        </p:nvSpPr>
        <p:spPr>
          <a:xfrm>
            <a:off x="187355" y="1203549"/>
            <a:ext cx="11246839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/>
              <a:t>переход к записи не совокупности, а системы двух уравнений после разложения на множители,</a:t>
            </a:r>
          </a:p>
          <a:p>
            <a:pPr marL="285750" indent="-285750">
              <a:buFontTx/>
              <a:buChar char="-"/>
            </a:pPr>
            <a:r>
              <a:rPr lang="ru-RU" dirty="0"/>
              <a:t>                                                                                        </a:t>
            </a:r>
          </a:p>
          <a:p>
            <a:pPr marL="285750" indent="-285750">
              <a:buFontTx/>
              <a:buChar char="-"/>
            </a:pPr>
            <a:r>
              <a:rPr lang="ru-RU" dirty="0"/>
              <a:t>                                                                                    или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150F61-E5D2-445D-A0C8-E7E6633C9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09" t="67523" r="44101" b="12171"/>
          <a:stretch/>
        </p:blipFill>
        <p:spPr>
          <a:xfrm>
            <a:off x="0" y="2588544"/>
            <a:ext cx="3252132" cy="34614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334534-D8F2-498A-91E4-8CFC009C9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04" t="68135" r="44106" b="13884"/>
          <a:stretch/>
        </p:blipFill>
        <p:spPr>
          <a:xfrm>
            <a:off x="6795477" y="2674593"/>
            <a:ext cx="3855866" cy="29136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8EE46F-ACC6-4BE6-826E-292C03C31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68" t="17246" r="4044" b="4032"/>
          <a:stretch/>
        </p:blipFill>
        <p:spPr>
          <a:xfrm>
            <a:off x="3288294" y="2737830"/>
            <a:ext cx="2245742" cy="285041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05EF56C-5510-4661-8E9C-3B72ADC92E57}"/>
              </a:ext>
            </a:extLst>
          </p:cNvPr>
          <p:cNvSpPr/>
          <p:nvPr/>
        </p:nvSpPr>
        <p:spPr bwMode="auto">
          <a:xfrm>
            <a:off x="187355" y="2432300"/>
            <a:ext cx="5346681" cy="3461476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C09FC62-6DB3-43FA-9EEC-60B77BC4350D}"/>
              </a:ext>
            </a:extLst>
          </p:cNvPr>
          <p:cNvSpPr/>
          <p:nvPr/>
        </p:nvSpPr>
        <p:spPr bwMode="auto">
          <a:xfrm>
            <a:off x="6640642" y="2552786"/>
            <a:ext cx="3822491" cy="322050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80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D7918-67A8-46E4-8C08-DC9EB1214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473" y="237948"/>
            <a:ext cx="9753600" cy="581025"/>
          </a:xfrm>
        </p:spPr>
        <p:txBody>
          <a:bodyPr/>
          <a:lstStyle/>
          <a:p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DDD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Основные ошибки задания 13 ЕГЭ-2021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58684-3A43-42AF-9D00-AE7555C7AE71}"/>
              </a:ext>
            </a:extLst>
          </p:cNvPr>
          <p:cNvSpPr txBox="1"/>
          <p:nvPr/>
        </p:nvSpPr>
        <p:spPr>
          <a:xfrm>
            <a:off x="341832" y="1009691"/>
            <a:ext cx="1139724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- </a:t>
            </a:r>
            <a:r>
              <a:rPr lang="ru-RU" sz="2000" dirty="0"/>
              <a:t>необоснованный отбор корней в пункте б): например, выполняя отбор корней на тригонометрической окружности выпускники не показывали на рисунке либо границы отрезка, либо названия «нужных точек». Или, выполняя отбор подстановкой вместо n целых значений, перебор начинали и останавливали только на корнях, принадлежащих отрезку: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CF06FA-28CF-400B-8775-1AC5E391C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46" t="50874" r="25771" b="24611"/>
          <a:stretch/>
        </p:blipFill>
        <p:spPr>
          <a:xfrm>
            <a:off x="601889" y="2692866"/>
            <a:ext cx="8601931" cy="366296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47760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26D5B-E598-4B68-8196-B9768FAB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01" y="116352"/>
            <a:ext cx="9753600" cy="581025"/>
          </a:xfrm>
        </p:spPr>
        <p:txBody>
          <a:bodyPr/>
          <a:lstStyle/>
          <a:p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DDD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Основные ошибки задания 13 ЕГЭ-2021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3F3D5-F675-4767-9DAB-6B36C08E1B92}"/>
              </a:ext>
            </a:extLst>
          </p:cNvPr>
          <p:cNvSpPr txBox="1"/>
          <p:nvPr/>
        </p:nvSpPr>
        <p:spPr>
          <a:xfrm>
            <a:off x="520117" y="806675"/>
            <a:ext cx="1070435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/>
              <a:t>       незнание формул решений простейших уравнений, ошибки в преобразовании     выражений, неумение правильно найти нужное значение аркфункции.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58DF5B-C941-464C-B8BF-B6BAE9C35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2" t="27341" r="16399" b="5933"/>
          <a:stretch/>
        </p:blipFill>
        <p:spPr>
          <a:xfrm>
            <a:off x="2869035" y="1875047"/>
            <a:ext cx="7323590" cy="457608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743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54C575-A0CA-4455-BE08-4A07D5904E82}"/>
              </a:ext>
            </a:extLst>
          </p:cNvPr>
          <p:cNvSpPr txBox="1"/>
          <p:nvPr/>
        </p:nvSpPr>
        <p:spPr>
          <a:xfrm>
            <a:off x="494950" y="443418"/>
            <a:ext cx="10863743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    </a:t>
            </a:r>
            <a:r>
              <a:rPr lang="ru-RU" sz="2400" dirty="0"/>
              <a:t>Все еще встречается такая ошибка, как неумение работать с иррациональными числовыми выражениями. В связи с этим, для многих учащихся решение квадратного уравнения с иррациональными коэффициентами представляло трудность (чаще всего решение не доводится до конца).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53F48-C2F1-4058-B8AB-3A82F9A9B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14" t="57003" r="25275" b="26483"/>
          <a:stretch/>
        </p:blipFill>
        <p:spPr>
          <a:xfrm>
            <a:off x="1521973" y="2610318"/>
            <a:ext cx="9019557" cy="40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D3A314A8-171B-44B0-8288-CBF89FD6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27" y="122853"/>
            <a:ext cx="9753600" cy="58102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DDDD"/>
                </a:solidFill>
              </a:rPr>
              <a:t>Задание 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735C22-44AC-42BA-AF69-50F0CE673E09}"/>
              </a:ext>
            </a:extLst>
          </p:cNvPr>
          <p:cNvSpPr txBox="1"/>
          <p:nvPr/>
        </p:nvSpPr>
        <p:spPr>
          <a:xfrm>
            <a:off x="958788" y="1027957"/>
            <a:ext cx="25656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i="1" dirty="0"/>
              <a:t>Тип задания по кодификатору требований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48D2B-BC49-40F8-8B6E-9F11E6E9536B}"/>
              </a:ext>
            </a:extLst>
          </p:cNvPr>
          <p:cNvSpPr txBox="1"/>
          <p:nvPr/>
        </p:nvSpPr>
        <p:spPr>
          <a:xfrm>
            <a:off x="3737498" y="1135679"/>
            <a:ext cx="6498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Уравнение или система уравнений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034D2-E7D0-4C97-B43F-65BD59EDA41F}"/>
              </a:ext>
            </a:extLst>
          </p:cNvPr>
          <p:cNvSpPr txBox="1"/>
          <p:nvPr/>
        </p:nvSpPr>
        <p:spPr>
          <a:xfrm>
            <a:off x="674703" y="3479627"/>
            <a:ext cx="29740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i="1" dirty="0"/>
              <a:t>Характеристика заданий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75F31-5C0E-45DB-86C1-C1ACF3C128BC}"/>
              </a:ext>
            </a:extLst>
          </p:cNvPr>
          <p:cNvSpPr txBox="1"/>
          <p:nvPr/>
        </p:nvSpPr>
        <p:spPr>
          <a:xfrm>
            <a:off x="3932806" y="3293616"/>
            <a:ext cx="7584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</a:rPr>
              <a:t>Относительно несложное уравнение или система уравнений с отбором корней. Может содержать тригонометрические функции, логарифмы, степени, корни</a:t>
            </a:r>
          </a:p>
        </p:txBody>
      </p:sp>
    </p:spTree>
    <p:extLst>
      <p:ext uri="{BB962C8B-B14F-4D97-AF65-F5344CB8AC3E}">
        <p14:creationId xmlns:p14="http://schemas.microsoft.com/office/powerpoint/2010/main" val="322503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6BFAB-131E-4B24-9A55-2A518F59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755" y="157641"/>
            <a:ext cx="4741191" cy="959078"/>
          </a:xfrm>
          <a:ln>
            <a:solidFill>
              <a:srgbClr val="FFDDDD"/>
            </a:solidFill>
          </a:ln>
        </p:spPr>
        <p:txBody>
          <a:bodyPr vert="horz" wrap="square" lIns="19800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4000" b="1" i="0" dirty="0">
                <a:solidFill>
                  <a:srgbClr val="FFDDDD"/>
                </a:solidFill>
                <a:effectLst/>
                <a:latin typeface="+mj-lt"/>
                <a:ea typeface="+mj-ea"/>
                <a:cs typeface="+mj-cs"/>
              </a:rPr>
              <a:t>Типы уравнений </a:t>
            </a:r>
            <a:r>
              <a:rPr lang="ru-RU" b="1" i="0" dirty="0">
                <a:effectLst/>
                <a:latin typeface="+mj-lt"/>
                <a:ea typeface="+mj-ea"/>
                <a:cs typeface="+mj-cs"/>
              </a:rPr>
              <a:t/>
            </a:r>
            <a:br>
              <a:rPr lang="ru-RU" b="1" i="0" dirty="0">
                <a:effectLst/>
                <a:latin typeface="+mj-lt"/>
                <a:ea typeface="+mj-ea"/>
                <a:cs typeface="+mj-cs"/>
              </a:rPr>
            </a:br>
            <a:endParaRPr lang="ru-RU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3612F801-4A2F-4CD4-802B-F6F505B2F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2481046"/>
              </p:ext>
            </p:extLst>
          </p:nvPr>
        </p:nvGraphicFramePr>
        <p:xfrm>
          <a:off x="12644761" y="5424257"/>
          <a:ext cx="115410" cy="1278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89FB0AC-89F1-4EF7-946A-EEEB7424F5DC}"/>
              </a:ext>
            </a:extLst>
          </p:cNvPr>
          <p:cNvSpPr txBox="1"/>
          <p:nvPr/>
        </p:nvSpPr>
        <p:spPr>
          <a:xfrm>
            <a:off x="5816353" y="1387989"/>
            <a:ext cx="664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i="1" dirty="0">
                <a:solidFill>
                  <a:srgbClr val="002060"/>
                </a:solidFill>
              </a:rPr>
              <a:t>Целые рациональные уравнения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90DCE-9A80-4AAF-81E4-B13D0F13B88E}"/>
              </a:ext>
            </a:extLst>
          </p:cNvPr>
          <p:cNvSpPr txBox="1"/>
          <p:nvPr/>
        </p:nvSpPr>
        <p:spPr>
          <a:xfrm>
            <a:off x="1620174" y="1925771"/>
            <a:ext cx="6378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002060"/>
                </a:solidFill>
              </a:rPr>
              <a:t>Дробно-рациональные уравнения 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34BFF-A276-4405-81EC-0CCDF4AF6426}"/>
              </a:ext>
            </a:extLst>
          </p:cNvPr>
          <p:cNvSpPr txBox="1"/>
          <p:nvPr/>
        </p:nvSpPr>
        <p:spPr>
          <a:xfrm>
            <a:off x="5501195" y="2720261"/>
            <a:ext cx="6378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002060"/>
                </a:solidFill>
              </a:rPr>
              <a:t>Иррациональные уравнения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239F0-59FA-4E16-B565-76F575F3790E}"/>
              </a:ext>
            </a:extLst>
          </p:cNvPr>
          <p:cNvSpPr txBox="1"/>
          <p:nvPr/>
        </p:nvSpPr>
        <p:spPr>
          <a:xfrm>
            <a:off x="916619" y="3325360"/>
            <a:ext cx="6378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002060"/>
                </a:solidFill>
              </a:rPr>
              <a:t>Тригонометрические уравнения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8E3DCB-1DC5-4A1E-AE64-CAAC26789C7B}"/>
              </a:ext>
            </a:extLst>
          </p:cNvPr>
          <p:cNvSpPr txBox="1"/>
          <p:nvPr/>
        </p:nvSpPr>
        <p:spPr>
          <a:xfrm>
            <a:off x="69542" y="4901037"/>
            <a:ext cx="6378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002060"/>
                </a:solidFill>
              </a:rPr>
              <a:t>Показательные уравнения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6F5A5E-3195-4A8C-AE11-D2C0CAAF41CF}"/>
              </a:ext>
            </a:extLst>
          </p:cNvPr>
          <p:cNvSpPr txBox="1"/>
          <p:nvPr/>
        </p:nvSpPr>
        <p:spPr>
          <a:xfrm>
            <a:off x="4223550" y="4374112"/>
            <a:ext cx="6378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002060"/>
                </a:solidFill>
              </a:rPr>
              <a:t>Логарифмические уравнения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0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32068-1614-4AC3-A5F9-C89A1279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1" y="268492"/>
            <a:ext cx="10388779" cy="581025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FFDDDD"/>
                </a:solidFill>
              </a:rPr>
              <a:t>Диагностическая работа (</a:t>
            </a:r>
            <a:r>
              <a:rPr lang="ru-RU" sz="3200" dirty="0" err="1">
                <a:solidFill>
                  <a:srgbClr val="FFDDDD"/>
                </a:solidFill>
              </a:rPr>
              <a:t>статград</a:t>
            </a:r>
            <a:r>
              <a:rPr lang="ru-RU" sz="3200" dirty="0">
                <a:solidFill>
                  <a:srgbClr val="FFDDDD"/>
                </a:solidFill>
              </a:rPr>
              <a:t> 2020-2021)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831EB-A9A5-43D9-B405-DFE92F1E1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5" t="35749" r="55978" b="54202"/>
          <a:stretch/>
        </p:blipFill>
        <p:spPr>
          <a:xfrm>
            <a:off x="919239" y="1028743"/>
            <a:ext cx="10158727" cy="17636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9060F5-71E4-45BA-9691-5D14C140E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007"/>
          <a:stretch/>
        </p:blipFill>
        <p:spPr>
          <a:xfrm>
            <a:off x="165060" y="3429000"/>
            <a:ext cx="5656559" cy="271508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5DB204-61F9-4FA7-924F-D9495325D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47" t="35380" r="37921" b="33202"/>
          <a:stretch/>
        </p:blipFill>
        <p:spPr>
          <a:xfrm>
            <a:off x="6408793" y="3524435"/>
            <a:ext cx="5618147" cy="237921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17370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945F4-3CD8-48D2-8024-997557BB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985" y="405877"/>
            <a:ext cx="9753600" cy="581025"/>
          </a:xfrm>
          <a:ln>
            <a:solidFill>
              <a:srgbClr val="FFDDDD"/>
            </a:solidFill>
          </a:ln>
        </p:spPr>
        <p:txBody>
          <a:bodyPr/>
          <a:lstStyle/>
          <a:p>
            <a:r>
              <a:rPr lang="ru-RU" b="1" dirty="0">
                <a:solidFill>
                  <a:srgbClr val="FFDDDD"/>
                </a:solidFill>
              </a:rPr>
              <a:t>Тригонометрические уравнения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978D7-EE86-4C44-B9FE-6CF5277E11BE}"/>
              </a:ext>
            </a:extLst>
          </p:cNvPr>
          <p:cNvSpPr txBox="1"/>
          <p:nvPr/>
        </p:nvSpPr>
        <p:spPr>
          <a:xfrm>
            <a:off x="488271" y="1597877"/>
            <a:ext cx="11416683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dirty="0"/>
              <a:t>С определенной степенью условности можно отнести к одному из двух основных типов:</a:t>
            </a:r>
          </a:p>
          <a:p>
            <a:r>
              <a:rPr lang="ru-RU" sz="2800" dirty="0"/>
              <a:t>1. </a:t>
            </a:r>
            <a:r>
              <a:rPr lang="ru-RU" sz="2800" b="1" i="1" dirty="0"/>
              <a:t>уравнения, сводимые к простейшим с помощью тех или иных тригонометрических преобразований </a:t>
            </a:r>
            <a:r>
              <a:rPr lang="ru-RU" sz="2800" dirty="0"/>
              <a:t>(понижения степени, преобразования суммы тригонометрических функций в произведение, введения вспомогательного угла и др.);                   2. </a:t>
            </a:r>
            <a:r>
              <a:rPr lang="ru-RU" sz="2800" b="1" i="1" dirty="0"/>
              <a:t>уравнения, вначале сводимые к алгебраическим </a:t>
            </a:r>
            <a:r>
              <a:rPr lang="ru-RU" sz="2800" dirty="0"/>
              <a:t>с помощью той или иной замены переменной, а затем с помощью обратной замены приводимые к одному или нескольким простейшим.</a:t>
            </a:r>
          </a:p>
        </p:txBody>
      </p:sp>
    </p:spTree>
    <p:extLst>
      <p:ext uri="{BB962C8B-B14F-4D97-AF65-F5344CB8AC3E}">
        <p14:creationId xmlns:p14="http://schemas.microsoft.com/office/powerpoint/2010/main" val="79981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D2391-9572-4979-AAF6-7176E37C6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668" y="0"/>
            <a:ext cx="7343164" cy="581025"/>
          </a:xfrm>
        </p:spPr>
        <p:txBody>
          <a:bodyPr/>
          <a:lstStyle/>
          <a:p>
            <a:r>
              <a:rPr lang="ru-RU" b="1" dirty="0">
                <a:solidFill>
                  <a:srgbClr val="FFDDDD"/>
                </a:solidFill>
              </a:rPr>
              <a:t>Проект демоверсии ЕГЭ - 2022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FF1AAD-C4BD-4BDC-9E94-EA8146A7A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86" t="22857" r="4643" b="57687"/>
          <a:stretch/>
        </p:blipFill>
        <p:spPr>
          <a:xfrm>
            <a:off x="338786" y="1158843"/>
            <a:ext cx="11422878" cy="23335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11E8F8-7B72-48FF-BB3B-1469510CA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45" y="3645848"/>
            <a:ext cx="5681964" cy="273734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0CFBB69-7C6E-4573-B8A8-957615830294}"/>
              </a:ext>
            </a:extLst>
          </p:cNvPr>
          <p:cNvCxnSpPr/>
          <p:nvPr/>
        </p:nvCxnSpPr>
        <p:spPr bwMode="auto">
          <a:xfrm>
            <a:off x="4999839" y="2298583"/>
            <a:ext cx="939567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AC618263-0C38-4395-A721-937538130F9E}"/>
              </a:ext>
            </a:extLst>
          </p:cNvPr>
          <p:cNvSpPr/>
          <p:nvPr/>
        </p:nvSpPr>
        <p:spPr bwMode="auto">
          <a:xfrm>
            <a:off x="872545" y="5436067"/>
            <a:ext cx="5874821" cy="46978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60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FE3B50-8A37-41E2-9340-23E24DE62457}"/>
              </a:ext>
            </a:extLst>
          </p:cNvPr>
          <p:cNvSpPr txBox="1"/>
          <p:nvPr/>
        </p:nvSpPr>
        <p:spPr>
          <a:xfrm>
            <a:off x="0" y="73527"/>
            <a:ext cx="12038202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SuisseIntl"/>
              </a:rPr>
              <a:t>В 2021 году самый популярный предмет по выбору — профильная математика. ЕГЭ сдавали более 404 тысяч участников. 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SuisseIntl"/>
              </a:rPr>
              <a:t>Чаще всего выпускники ошибаются в следующих заданиях: начало математического анализа, математические модели; Экономически задачи. Сложно даются геометрические задания, особенно стереометрия повышенного уровня сложности.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SuisseIntl"/>
              </a:rPr>
              <a:t>Кроме того, часты элементарные арифметические ошибки. Достаточно много ребят решают сложные задачи из второй части, но допускают обидные ошибки в простой задаче с кратким ответом, отметили эксперты федерального института педагогических измерений (ФИПИ), которые готовят задания на государственную аттестацию.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SuisseIntl"/>
              </a:rPr>
              <a:t>Руководитель федеральной группы разработчиков ЕГЭ по математике, научный руководитель Центра педагогического мастерства Иван Ященко отметил еще одну часто встречающуюся ошибку: «К сожалению, до 40% ошибок тех, кто плохо сдал экзамен, связаны с тем, что ученик неправильно понял условие. Каждый год десятки тысяч ребят решают, казалось бы, „правильно“, но вовсе не ту задачу, которая дана».</a:t>
            </a:r>
          </a:p>
        </p:txBody>
      </p:sp>
    </p:spTree>
    <p:extLst>
      <p:ext uri="{BB962C8B-B14F-4D97-AF65-F5344CB8AC3E}">
        <p14:creationId xmlns:p14="http://schemas.microsoft.com/office/powerpoint/2010/main" val="2485838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C17092-EE8F-4021-978C-4B129FAF2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9" y="73996"/>
            <a:ext cx="11869058" cy="67840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ACE4E7-0381-4515-9862-A20B6A632504}"/>
                  </a:ext>
                </a:extLst>
              </p:cNvPr>
              <p:cNvSpPr txBox="1"/>
              <p:nvPr/>
            </p:nvSpPr>
            <p:spPr>
              <a:xfrm>
                <a:off x="6451134" y="4949504"/>
                <a:ext cx="2253323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ACE4E7-0381-4515-9862-A20B6A632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134" y="4949504"/>
                <a:ext cx="2253323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021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9BFFCD-44F9-4A56-A430-08E429610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63" t="19450" r="23512" b="57555"/>
          <a:stretch/>
        </p:blipFill>
        <p:spPr>
          <a:xfrm>
            <a:off x="239842" y="664900"/>
            <a:ext cx="11881398" cy="470157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0ED3F77-6598-43B3-9995-3BDC74CF7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033" y="177231"/>
            <a:ext cx="4865615" cy="487669"/>
          </a:xfrm>
        </p:spPr>
        <p:txBody>
          <a:bodyPr/>
          <a:lstStyle/>
          <a:p>
            <a:r>
              <a:rPr lang="ru-RU" sz="3200" b="1" dirty="0">
                <a:solidFill>
                  <a:srgbClr val="FFDDDD"/>
                </a:solidFill>
              </a:rPr>
              <a:t>Задание 12 (</a:t>
            </a:r>
            <a:r>
              <a:rPr lang="ru-RU" sz="3200" b="1" dirty="0" err="1">
                <a:solidFill>
                  <a:srgbClr val="FFDDDD"/>
                </a:solidFill>
              </a:rPr>
              <a:t>статград</a:t>
            </a:r>
            <a:r>
              <a:rPr lang="ru-RU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7869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9BFFCD-44F9-4A56-A430-08E429610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29" t="41718" r="21422" b="31621"/>
          <a:stretch/>
        </p:blipFill>
        <p:spPr>
          <a:xfrm>
            <a:off x="239842" y="1199213"/>
            <a:ext cx="11490147" cy="434714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0ED3F77-6598-43B3-9995-3BDC74CF7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033" y="177231"/>
            <a:ext cx="4865615" cy="487669"/>
          </a:xfrm>
        </p:spPr>
        <p:txBody>
          <a:bodyPr/>
          <a:lstStyle/>
          <a:p>
            <a:r>
              <a:rPr lang="ru-RU" sz="3200" b="1" dirty="0">
                <a:solidFill>
                  <a:srgbClr val="FFDDDD"/>
                </a:solidFill>
              </a:rPr>
              <a:t>Задание 12 (</a:t>
            </a:r>
            <a:r>
              <a:rPr lang="ru-RU" sz="3200" b="1" dirty="0" err="1">
                <a:solidFill>
                  <a:srgbClr val="FFDDDD"/>
                </a:solidFill>
              </a:rPr>
              <a:t>статград</a:t>
            </a:r>
            <a:r>
              <a:rPr lang="ru-RU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6304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04B3CD-0B62-4927-A062-D9312C298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6" t="48720" r="30780" b="43364"/>
          <a:stretch/>
        </p:blipFill>
        <p:spPr>
          <a:xfrm>
            <a:off x="3362150" y="713063"/>
            <a:ext cx="8127970" cy="9563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9C787A-E1D0-48D2-A6E9-DE4BB0C46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7" t="3151" r="12631" b="21490"/>
          <a:stretch/>
        </p:blipFill>
        <p:spPr>
          <a:xfrm>
            <a:off x="701880" y="192946"/>
            <a:ext cx="2553048" cy="22896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8378C8-7AF4-4274-81E0-0955A8AFF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70" t="28624" r="33601" b="44281"/>
          <a:stretch/>
        </p:blipFill>
        <p:spPr>
          <a:xfrm>
            <a:off x="357932" y="2743200"/>
            <a:ext cx="2873676" cy="22896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9FE649-EFF0-42B1-BE20-49D428F32B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55" t="46238" r="26506" b="45566"/>
          <a:stretch/>
        </p:blipFill>
        <p:spPr>
          <a:xfrm>
            <a:off x="2835477" y="3419071"/>
            <a:ext cx="9225619" cy="94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00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6BFAB-131E-4B24-9A55-2A518F59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18" y="337352"/>
            <a:ext cx="10635964" cy="621436"/>
          </a:xfrm>
          <a:ln>
            <a:solidFill>
              <a:srgbClr val="FFDDDD"/>
            </a:solidFill>
          </a:ln>
        </p:spPr>
        <p:txBody>
          <a:bodyPr vert="horz" wrap="square" lIns="19800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3200" b="1" i="0" dirty="0">
                <a:solidFill>
                  <a:srgbClr val="FFDDDD"/>
                </a:solidFill>
                <a:effectLst/>
                <a:latin typeface="+mj-lt"/>
                <a:ea typeface="+mj-ea"/>
                <a:cs typeface="+mj-cs"/>
              </a:rPr>
              <a:t>Методы решения тригонометрических уравнений</a:t>
            </a:r>
            <a:endParaRPr lang="ru-RU" sz="32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3612F801-4A2F-4CD4-802B-F6F505B2F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14039"/>
              </p:ext>
            </p:extLst>
          </p:nvPr>
        </p:nvGraphicFramePr>
        <p:xfrm>
          <a:off x="1588528" y="7776839"/>
          <a:ext cx="98229" cy="1252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A808263-5466-4C47-9265-3FBF7BF16D67}"/>
              </a:ext>
            </a:extLst>
          </p:cNvPr>
          <p:cNvSpPr txBox="1"/>
          <p:nvPr/>
        </p:nvSpPr>
        <p:spPr>
          <a:xfrm>
            <a:off x="1899822" y="1336117"/>
            <a:ext cx="1003176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Равносильные преобразования с применением формул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EC447-5595-4C20-88E6-65A4B8693B95}"/>
              </a:ext>
            </a:extLst>
          </p:cNvPr>
          <p:cNvSpPr txBox="1"/>
          <p:nvPr/>
        </p:nvSpPr>
        <p:spPr>
          <a:xfrm>
            <a:off x="2121764" y="2156416"/>
            <a:ext cx="887767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Замена, сведение к алгебраическому уравнению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E9D4A-8D8F-40ED-9076-783D51A37E60}"/>
              </a:ext>
            </a:extLst>
          </p:cNvPr>
          <p:cNvSpPr txBox="1"/>
          <p:nvPr/>
        </p:nvSpPr>
        <p:spPr>
          <a:xfrm>
            <a:off x="3857060" y="3228945"/>
            <a:ext cx="507860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Разложение на множители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D3C48-24D4-4622-98FC-922DAC140812}"/>
              </a:ext>
            </a:extLst>
          </p:cNvPr>
          <p:cNvSpPr txBox="1"/>
          <p:nvPr/>
        </p:nvSpPr>
        <p:spPr>
          <a:xfrm>
            <a:off x="3105704" y="4070641"/>
            <a:ext cx="658131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Метод вспомогательного аргумента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93BF36-020E-4FC8-8E4B-D510BFE42082}"/>
              </a:ext>
            </a:extLst>
          </p:cNvPr>
          <p:cNvSpPr txBox="1"/>
          <p:nvPr/>
        </p:nvSpPr>
        <p:spPr>
          <a:xfrm>
            <a:off x="4007981" y="5060218"/>
            <a:ext cx="451458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Функциональный метод</a:t>
            </a:r>
          </a:p>
        </p:txBody>
      </p:sp>
    </p:spTree>
    <p:extLst>
      <p:ext uri="{BB962C8B-B14F-4D97-AF65-F5344CB8AC3E}">
        <p14:creationId xmlns:p14="http://schemas.microsoft.com/office/powerpoint/2010/main" val="199822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665584-C81C-41DB-907C-C6E69354287E}"/>
              </a:ext>
            </a:extLst>
          </p:cNvPr>
          <p:cNvSpPr txBox="1"/>
          <p:nvPr/>
        </p:nvSpPr>
        <p:spPr>
          <a:xfrm>
            <a:off x="124414" y="152357"/>
            <a:ext cx="11832196" cy="267765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Прежде чем приступать к решению заданий 12, нужно запомнить и научиться применять формулы записи решений простейших тригонометрических уравнений и далее овладеть методами решения основных типов тригонометрических уравнений.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sin(x)=a,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cos(x)=a,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(x)=a, 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838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(x)=a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838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14" y="2950979"/>
            <a:ext cx="6511092" cy="34140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65956" y="2948715"/>
            <a:ext cx="51906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183883"/>
                </a:solidFill>
              </a:rPr>
              <a:t>В случае отбора корней использование общей формулы серии решений для синуса и косинуса не всегда является удобной. При выполнении пункта б задания 1</a:t>
            </a:r>
            <a:r>
              <a:rPr lang="en-US" sz="2400" dirty="0">
                <a:solidFill>
                  <a:srgbClr val="183883"/>
                </a:solidFill>
              </a:rPr>
              <a:t>2</a:t>
            </a:r>
            <a:r>
              <a:rPr lang="ru-RU" sz="2400" dirty="0">
                <a:solidFill>
                  <a:srgbClr val="183883"/>
                </a:solidFill>
              </a:rPr>
              <a:t> удобнее не объединять серии решений, а наоборот - представлять их совокупностью. 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2562132" y="3847723"/>
            <a:ext cx="3829616" cy="61563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>
              <a:ln>
                <a:solidFill>
                  <a:schemeClr val="bg1"/>
                </a:solidFill>
              </a:ln>
              <a:noFill/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14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792" t="19244" r="9906" b="22096"/>
          <a:stretch/>
        </p:blipFill>
        <p:spPr>
          <a:xfrm>
            <a:off x="325923" y="381920"/>
            <a:ext cx="11443580" cy="53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03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886" t="49390" r="9622" b="14763"/>
          <a:stretch/>
        </p:blipFill>
        <p:spPr>
          <a:xfrm>
            <a:off x="597529" y="840497"/>
            <a:ext cx="9995023" cy="28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13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445" y="115110"/>
            <a:ext cx="11461686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7030A0"/>
                </a:solidFill>
              </a:rPr>
              <a:t>Преобразование суммы в произведение и обратное преобразование</a:t>
            </a:r>
            <a:r>
              <a:rPr lang="ru-RU" sz="2000" i="1" dirty="0">
                <a:solidFill>
                  <a:srgbClr val="000000"/>
                </a:solidFill>
              </a:rPr>
              <a:t/>
            </a:r>
            <a:br>
              <a:rPr lang="ru-RU" sz="2000" i="1" dirty="0">
                <a:solidFill>
                  <a:srgbClr val="00000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При решении этого типа задач используются формулы преобразования суммы (разности) двух тригонометрических функций в произведение и формулы, позволяющие перейти от произведения двух тригонометрических функций к сумме (разности) </a:t>
            </a:r>
            <a:br>
              <a:rPr lang="ru-RU" sz="2000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164" t="21055" r="19700" b="70119"/>
          <a:stretch/>
        </p:blipFill>
        <p:spPr>
          <a:xfrm>
            <a:off x="3693813" y="1539089"/>
            <a:ext cx="7187877" cy="760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3012"/>
          <a:stretch/>
        </p:blipFill>
        <p:spPr>
          <a:xfrm>
            <a:off x="811276" y="2299580"/>
            <a:ext cx="9169179" cy="42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05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793" t="8291" r="27774" b="86016"/>
          <a:stretch/>
        </p:blipFill>
        <p:spPr>
          <a:xfrm>
            <a:off x="1973658" y="238553"/>
            <a:ext cx="6464174" cy="5295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6937"/>
          <a:stretch/>
        </p:blipFill>
        <p:spPr>
          <a:xfrm>
            <a:off x="166132" y="768118"/>
            <a:ext cx="9367167" cy="5958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5299" t="72654" r="39779" b="17026"/>
          <a:stretch/>
        </p:blipFill>
        <p:spPr>
          <a:xfrm>
            <a:off x="6996820" y="4685614"/>
            <a:ext cx="5072958" cy="7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E963EE-81A2-44B6-AA09-4340DEDCD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2" t="37554" r="35734" b="48012"/>
          <a:stretch/>
        </p:blipFill>
        <p:spPr>
          <a:xfrm>
            <a:off x="1124124" y="1902202"/>
            <a:ext cx="9248867" cy="195026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87951A7-4693-4344-BF3B-B48ED6701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660" y="552888"/>
            <a:ext cx="9753600" cy="581025"/>
          </a:xfrm>
        </p:spPr>
        <p:txBody>
          <a:bodyPr/>
          <a:lstStyle/>
          <a:p>
            <a:r>
              <a:rPr lang="ru-RU" b="1" dirty="0">
                <a:solidFill>
                  <a:srgbClr val="FFDDDD"/>
                </a:solidFill>
              </a:rPr>
              <a:t>Задание 13 ЕГЭ – 2021 (основная волна)</a:t>
            </a:r>
          </a:p>
        </p:txBody>
      </p:sp>
    </p:spTree>
    <p:extLst>
      <p:ext uri="{BB962C8B-B14F-4D97-AF65-F5344CB8AC3E}">
        <p14:creationId xmlns:p14="http://schemas.microsoft.com/office/powerpoint/2010/main" val="3980467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62" y="892211"/>
            <a:ext cx="1154316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NewRomanPSMT"/>
              </a:rPr>
              <a:t>Уравнения указанного ниже вида могут быть решены как разложением на множители (с использованием формул суммы или разности синусов или косинусов), так и с использованием условий равенства двух одноименных тригонометрических функций различных аргументов. Приведем соответствующие равносильные переходы: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br>
              <a:rPr lang="ru-RU" sz="2000" dirty="0">
                <a:solidFill>
                  <a:srgbClr val="0070C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/>
            </a:r>
            <a:br>
              <a:rPr lang="ru-RU" sz="2000" dirty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193" y="430546"/>
            <a:ext cx="1099090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7030A0"/>
                </a:solidFill>
                <a:latin typeface="TimesNewRomanPS-ItalicMT"/>
              </a:rPr>
              <a:t>Условия равенства двух одноименных тригонометрических функций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15" t="30922" r="21674" b="13587"/>
          <a:stretch/>
        </p:blipFill>
        <p:spPr>
          <a:xfrm>
            <a:off x="2426329" y="2382651"/>
            <a:ext cx="6898740" cy="42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48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3945" y="484888"/>
            <a:ext cx="311439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  <a:latin typeface="TimesNewRomanPSMT"/>
              </a:rPr>
              <a:t>Уравнения вида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98335" y="484888"/>
            <a:ext cx="608392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7030A0"/>
                </a:solidFill>
              </a:rPr>
              <a:t>sin(f(x)) = cos(g(x)) и tg(f(x)) = ctg(g(x))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671" y="946553"/>
            <a:ext cx="1042959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с помощью формул приведения сводятся</a:t>
            </a:r>
            <a:r>
              <a:rPr lang="en-US" sz="2400" dirty="0"/>
              <a:t> </a:t>
            </a:r>
            <a:r>
              <a:rPr lang="ru-RU" sz="2400" dirty="0"/>
              <a:t>соответственно к</a:t>
            </a:r>
            <a:r>
              <a:rPr lang="en-US" sz="2400" dirty="0"/>
              <a:t> </a:t>
            </a:r>
            <a:r>
              <a:rPr lang="ru-RU" sz="2400" dirty="0"/>
              <a:t>уравнениям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6424" t="30018" r="39778" b="65200"/>
          <a:stretch/>
        </p:blipFill>
        <p:spPr>
          <a:xfrm>
            <a:off x="1559194" y="1635749"/>
            <a:ext cx="2161782" cy="468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846" t="44357" b="1"/>
          <a:stretch/>
        </p:blipFill>
        <p:spPr>
          <a:xfrm>
            <a:off x="3939745" y="1547374"/>
            <a:ext cx="7235892" cy="6450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1056" t="43288" r="9567" b="25173"/>
          <a:stretch/>
        </p:blipFill>
        <p:spPr>
          <a:xfrm>
            <a:off x="523609" y="3070211"/>
            <a:ext cx="10652028" cy="26452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0721" y="2608546"/>
            <a:ext cx="1182470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Условия равенства двух одноименных тригонометрических функций</a:t>
            </a:r>
          </a:p>
        </p:txBody>
      </p:sp>
    </p:spTree>
    <p:extLst>
      <p:ext uri="{BB962C8B-B14F-4D97-AF65-F5344CB8AC3E}">
        <p14:creationId xmlns:p14="http://schemas.microsoft.com/office/powerpoint/2010/main" val="607395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754" t="42608" r="10302" b="12320"/>
          <a:stretch/>
        </p:blipFill>
        <p:spPr>
          <a:xfrm>
            <a:off x="488887" y="1530035"/>
            <a:ext cx="11251865" cy="4119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085" r="18684" b="89103"/>
          <a:stretch/>
        </p:blipFill>
        <p:spPr>
          <a:xfrm>
            <a:off x="2008634" y="527713"/>
            <a:ext cx="7515611" cy="5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9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905" t="11913" r="10528" b="47352"/>
          <a:stretch/>
        </p:blipFill>
        <p:spPr>
          <a:xfrm>
            <a:off x="162962" y="303102"/>
            <a:ext cx="11488848" cy="37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1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961" t="11550" r="8944" b="14780"/>
          <a:stretch/>
        </p:blipFill>
        <p:spPr>
          <a:xfrm>
            <a:off x="1204110" y="250312"/>
            <a:ext cx="9958811" cy="5797404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3" t="45614" r="6151" b="26701"/>
          <a:stretch/>
        </p:blipFill>
        <p:spPr bwMode="auto">
          <a:xfrm>
            <a:off x="282921" y="141671"/>
            <a:ext cx="714844" cy="144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661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565" t="8020" r="10132" b="10690"/>
          <a:stretch/>
        </p:blipFill>
        <p:spPr>
          <a:xfrm>
            <a:off x="1303699" y="143927"/>
            <a:ext cx="9768689" cy="6338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32" y="461301"/>
            <a:ext cx="854618" cy="171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09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999" t="54911" r="10471" b="7160"/>
          <a:stretch/>
        </p:blipFill>
        <p:spPr>
          <a:xfrm>
            <a:off x="353085" y="179985"/>
            <a:ext cx="11100238" cy="33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97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04C219-DFD5-4AC2-A746-9AAF6F8AD8E1}"/>
              </a:ext>
            </a:extLst>
          </p:cNvPr>
          <p:cNvSpPr txBox="1"/>
          <p:nvPr/>
        </p:nvSpPr>
        <p:spPr>
          <a:xfrm>
            <a:off x="870011" y="937775"/>
            <a:ext cx="10724225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Ключевым признаком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12 является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отбора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в результате решения того или иного уравнения корней в соответствии с вытекающими из условия ограничениями.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для решения задачи 12 необходимо уверенное владение навыками решения всех типов уравнений и систем уравнений, изучаемых в основной и старшей школе.</a:t>
            </a:r>
          </a:p>
        </p:txBody>
      </p:sp>
    </p:spTree>
    <p:extLst>
      <p:ext uri="{BB962C8B-B14F-4D97-AF65-F5344CB8AC3E}">
        <p14:creationId xmlns:p14="http://schemas.microsoft.com/office/powerpoint/2010/main" val="1042670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6BFAB-131E-4B24-9A55-2A518F59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05" y="117696"/>
            <a:ext cx="11754023" cy="564742"/>
          </a:xfrm>
          <a:ln>
            <a:solidFill>
              <a:srgbClr val="FFDDDD"/>
            </a:solidFill>
          </a:ln>
        </p:spPr>
        <p:txBody>
          <a:bodyPr vert="horz" wrap="square" lIns="198000" tIns="45720" rIns="91440" bIns="4572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b="1" i="0" dirty="0">
                <a:solidFill>
                  <a:srgbClr val="FFDDDD"/>
                </a:solidFill>
                <a:effectLst/>
                <a:latin typeface="+mj-lt"/>
                <a:ea typeface="+mj-ea"/>
                <a:cs typeface="+mj-cs"/>
              </a:rPr>
              <a:t>Методы отбора корней тригонометрических уравнений</a:t>
            </a:r>
            <a:endParaRPr lang="ru-RU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7925" y="1338453"/>
            <a:ext cx="460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/>
              <a:t>Арифметический</a:t>
            </a:r>
            <a:r>
              <a:rPr lang="ru-RU" sz="3200" b="1" i="1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58655" y="2246716"/>
            <a:ext cx="3254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>
                <a:solidFill>
                  <a:srgbClr val="183883"/>
                </a:solidFill>
              </a:rPr>
              <a:t>Алгебраический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0091" y="4536344"/>
            <a:ext cx="10328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183883"/>
                </a:solidFill>
              </a:rPr>
              <a:t>Геометрический (на тригонометрической окружности или на числовой прямой)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97925" y="3295554"/>
            <a:ext cx="5635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>
                <a:solidFill>
                  <a:srgbClr val="183883"/>
                </a:solidFill>
              </a:rPr>
              <a:t>Функционально-графический </a:t>
            </a:r>
          </a:p>
        </p:txBody>
      </p:sp>
    </p:spTree>
    <p:extLst>
      <p:ext uri="{BB962C8B-B14F-4D97-AF65-F5344CB8AC3E}">
        <p14:creationId xmlns:p14="http://schemas.microsoft.com/office/powerpoint/2010/main" val="26584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D971AE-4693-4732-B92A-00F75D886119}"/>
              </a:ext>
            </a:extLst>
          </p:cNvPr>
          <p:cNvSpPr txBox="1"/>
          <p:nvPr/>
        </p:nvSpPr>
        <p:spPr>
          <a:xfrm>
            <a:off x="248575" y="435006"/>
            <a:ext cx="11629747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i="1" dirty="0"/>
              <a:t>Алгебраический метод </a:t>
            </a:r>
            <a:r>
              <a:rPr lang="ru-RU" sz="2800" dirty="0"/>
              <a:t>отбора корней удобен в тех случаях, когда: </a:t>
            </a:r>
          </a:p>
          <a:p>
            <a:r>
              <a:rPr lang="ru-RU" sz="2800" dirty="0"/>
              <a:t>–последовательный перебор значений параметров приводит к вычислительным трудностям;</a:t>
            </a:r>
          </a:p>
          <a:p>
            <a:r>
              <a:rPr lang="ru-RU" sz="2800" dirty="0"/>
              <a:t> – промежуток для отбора корней большой; </a:t>
            </a:r>
          </a:p>
          <a:p>
            <a:r>
              <a:rPr lang="ru-RU" sz="2800" dirty="0"/>
              <a:t>–значения обратных тригонометрических функций, входящих в серии решений, не являются табличными;</a:t>
            </a:r>
          </a:p>
          <a:p>
            <a:r>
              <a:rPr lang="ru-RU" sz="2800" dirty="0"/>
              <a:t> – при решении задач с дополнительными условиями. Алгебраический метод – это:</a:t>
            </a:r>
          </a:p>
          <a:p>
            <a:r>
              <a:rPr lang="ru-RU" sz="2800" dirty="0"/>
              <a:t> а) решение неравенства относительно целочисленного параметра и вычисление корней;</a:t>
            </a:r>
          </a:p>
          <a:p>
            <a:r>
              <a:rPr lang="ru-RU" sz="2800" dirty="0"/>
              <a:t> б) исследование уравнения с двумя целочисленными параметрами</a:t>
            </a:r>
          </a:p>
        </p:txBody>
      </p:sp>
    </p:spTree>
    <p:extLst>
      <p:ext uri="{BB962C8B-B14F-4D97-AF65-F5344CB8AC3E}">
        <p14:creationId xmlns:p14="http://schemas.microsoft.com/office/powerpoint/2010/main" val="345533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8BCCF2-FED8-4C1F-BC98-2B8ACB06B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1" t="15413" r="33119" b="30519"/>
          <a:stretch/>
        </p:blipFill>
        <p:spPr>
          <a:xfrm>
            <a:off x="305669" y="327170"/>
            <a:ext cx="11422140" cy="59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73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B240DC-F5F8-47F7-880E-979F4CF56C9E}"/>
              </a:ext>
            </a:extLst>
          </p:cNvPr>
          <p:cNvSpPr txBox="1"/>
          <p:nvPr/>
        </p:nvSpPr>
        <p:spPr>
          <a:xfrm>
            <a:off x="426127" y="426024"/>
            <a:ext cx="10768613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i="1" dirty="0"/>
              <a:t>Геометрический способ </a:t>
            </a:r>
            <a:r>
              <a:rPr lang="ru-RU" sz="2800" dirty="0"/>
              <a:t>отбора корней предполагает наличие у учащихся навыков изображения решения простейших тригонометрических уравнений и неравенств на числовой окружности или прямой, поэтому необходимо напомнить им основные действия с точками числовой окружности, связанные с формулами решений простейших тригонометрических уравнений. Геометрический способ предполагает:</a:t>
            </a:r>
          </a:p>
          <a:p>
            <a:r>
              <a:rPr lang="ru-RU" sz="2800" dirty="0"/>
              <a:t> а) изображение корней на тригонометрической окружности и их отбор с учетом имеющихся ограничений; </a:t>
            </a:r>
          </a:p>
          <a:p>
            <a:r>
              <a:rPr lang="ru-RU" sz="2800" dirty="0"/>
              <a:t>б) изображение корней на числовой прямой с последующим отбором и учетом имеющихся ограничений.</a:t>
            </a:r>
          </a:p>
        </p:txBody>
      </p:sp>
    </p:spTree>
    <p:extLst>
      <p:ext uri="{BB962C8B-B14F-4D97-AF65-F5344CB8AC3E}">
        <p14:creationId xmlns:p14="http://schemas.microsoft.com/office/powerpoint/2010/main" val="4095266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689660-40B3-4DB3-B5E7-D9EB42F9BCDB}"/>
              </a:ext>
            </a:extLst>
          </p:cNvPr>
          <p:cNvSpPr txBox="1"/>
          <p:nvPr/>
        </p:nvSpPr>
        <p:spPr>
          <a:xfrm>
            <a:off x="861133" y="1093679"/>
            <a:ext cx="10351363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i="1" dirty="0"/>
              <a:t>Функционально-графический метод</a:t>
            </a:r>
            <a:r>
              <a:rPr lang="ru-RU" sz="2800" dirty="0"/>
              <a:t>: </a:t>
            </a:r>
          </a:p>
          <a:p>
            <a:r>
              <a:rPr lang="ru-RU" sz="2800" dirty="0"/>
              <a:t>отбор корней с использованием графиков простейших тригонометрических функций. </a:t>
            </a:r>
          </a:p>
          <a:p>
            <a:r>
              <a:rPr lang="ru-RU" sz="2800" dirty="0"/>
              <a:t>При этом подходе требуется умение схематичного построения графика тригонометрической функции и применение формул корней соответствующих уравнений.</a:t>
            </a:r>
          </a:p>
        </p:txBody>
      </p:sp>
    </p:spTree>
    <p:extLst>
      <p:ext uri="{BB962C8B-B14F-4D97-AF65-F5344CB8AC3E}">
        <p14:creationId xmlns:p14="http://schemas.microsoft.com/office/powerpoint/2010/main" val="3893635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52A6C8-8AC0-4F89-8A3C-0B820BE5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3" t="19935" r="5194" b="11715"/>
          <a:stretch/>
        </p:blipFill>
        <p:spPr>
          <a:xfrm>
            <a:off x="0" y="878890"/>
            <a:ext cx="12115797" cy="561068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C96E7E7-7E80-49AD-8D75-0E5FD2FC9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098" y="164699"/>
            <a:ext cx="9753600" cy="581025"/>
          </a:xfrm>
        </p:spPr>
        <p:txBody>
          <a:bodyPr/>
          <a:lstStyle/>
          <a:p>
            <a:r>
              <a:rPr lang="ru-RU" dirty="0">
                <a:solidFill>
                  <a:srgbClr val="FFDDDD"/>
                </a:solidFill>
              </a:rPr>
              <a:t>Отбор корней методом перебора</a:t>
            </a:r>
          </a:p>
        </p:txBody>
      </p:sp>
    </p:spTree>
    <p:extLst>
      <p:ext uri="{BB962C8B-B14F-4D97-AF65-F5344CB8AC3E}">
        <p14:creationId xmlns:p14="http://schemas.microsoft.com/office/powerpoint/2010/main" val="2065929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31BBCA-784E-411E-8D6A-C6E81F1A5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4" t="21618" r="8253" b="13657"/>
          <a:stretch/>
        </p:blipFill>
        <p:spPr>
          <a:xfrm>
            <a:off x="91724" y="443882"/>
            <a:ext cx="12072460" cy="58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57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B06A5B-D3EA-4745-B546-779D91F6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2" t="19417" r="8689" b="14175"/>
          <a:stretch/>
        </p:blipFill>
        <p:spPr>
          <a:xfrm>
            <a:off x="150428" y="979895"/>
            <a:ext cx="11891143" cy="540315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37C9E5-09CF-4E6A-9DBA-1731F665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899" y="184442"/>
            <a:ext cx="10437672" cy="581025"/>
          </a:xfrm>
        </p:spPr>
        <p:txBody>
          <a:bodyPr/>
          <a:lstStyle/>
          <a:p>
            <a:r>
              <a:rPr lang="ru-RU" sz="3200" dirty="0">
                <a:solidFill>
                  <a:srgbClr val="FFDDDD"/>
                </a:solidFill>
              </a:rPr>
              <a:t>Отбор корней на основе решения неравенства</a:t>
            </a:r>
          </a:p>
        </p:txBody>
      </p:sp>
    </p:spTree>
    <p:extLst>
      <p:ext uri="{BB962C8B-B14F-4D97-AF65-F5344CB8AC3E}">
        <p14:creationId xmlns:p14="http://schemas.microsoft.com/office/powerpoint/2010/main" val="3721223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15CB9-347E-4316-A98E-A7D3BCE0C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8" t="10097" r="14806" b="13399"/>
          <a:stretch/>
        </p:blipFill>
        <p:spPr>
          <a:xfrm>
            <a:off x="301855" y="124288"/>
            <a:ext cx="11576467" cy="64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92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9D64F1-F437-4F94-B2F3-F59A840FB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9" t="15405" r="1335" b="14563"/>
          <a:stretch/>
        </p:blipFill>
        <p:spPr>
          <a:xfrm>
            <a:off x="523784" y="1065321"/>
            <a:ext cx="11413222" cy="5362112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FA3BBCA-45CF-4C92-A7FD-B6DE32BA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86" y="148931"/>
            <a:ext cx="10928412" cy="581025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3200" dirty="0">
                <a:solidFill>
                  <a:srgbClr val="FFDDDD"/>
                </a:solidFill>
              </a:rPr>
              <a:t>Отбор корней на отрезке при помощи окружности </a:t>
            </a:r>
          </a:p>
        </p:txBody>
      </p:sp>
    </p:spTree>
    <p:extLst>
      <p:ext uri="{BB962C8B-B14F-4D97-AF65-F5344CB8AC3E}">
        <p14:creationId xmlns:p14="http://schemas.microsoft.com/office/powerpoint/2010/main" val="289157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A2D2DF-E8E2-4FD0-AB48-E3D24B72AE74}"/>
              </a:ext>
            </a:extLst>
          </p:cNvPr>
          <p:cNvSpPr txBox="1"/>
          <p:nvPr/>
        </p:nvSpPr>
        <p:spPr>
          <a:xfrm>
            <a:off x="360726" y="124510"/>
            <a:ext cx="10830187" cy="6370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dirty="0"/>
              <a:t>     Чаще всего выпускники выбирают способы отбора корней либо с помощью тригонометра, либо с помощью двойного неравенства, либо с помощью перебора.</a:t>
            </a:r>
          </a:p>
          <a:p>
            <a:r>
              <a:rPr lang="ru-RU" sz="2400" dirty="0"/>
              <a:t>Какой способ отбора корней лучше — с помощью тригонометрического круга или с помощью двойного неравенства? У каждого из них есть «плюсы» и «минусы».</a:t>
            </a:r>
          </a:p>
          <a:p>
            <a:r>
              <a:rPr lang="ru-RU" sz="2400" dirty="0"/>
              <a:t>    Пользуясь тригонометрическим кругом, вы не ошибетесь. Вы видите и интервал, и сами серии решений. Это наглядный способ.</a:t>
            </a:r>
          </a:p>
          <a:p>
            <a:r>
              <a:rPr lang="ru-RU" sz="2400" dirty="0"/>
              <a:t>    Зато, если интервал больше, чем один круг, удобнее отбирать корни с помощью двойного неравенства. </a:t>
            </a:r>
          </a:p>
          <a:p>
            <a:r>
              <a:rPr lang="ru-RU" sz="2400" dirty="0"/>
              <a:t>Например, надо найти корни из серии                                       на отрезке </a:t>
            </a:r>
          </a:p>
          <a:p>
            <a:r>
              <a:rPr lang="ru-RU" sz="2400" dirty="0"/>
              <a:t>                        Это больше 10 кругов! Конечно, в таком случае лучше решить двойное неравенство.</a:t>
            </a:r>
          </a:p>
          <a:p>
            <a:r>
              <a:rPr lang="ru-RU" sz="2400" dirty="0"/>
              <a:t>    При отборе корней с помощью перебора значений</a:t>
            </a:r>
          </a:p>
          <a:p>
            <a:r>
              <a:rPr lang="ru-RU" sz="2400" dirty="0"/>
              <a:t>целочисленной постоянной в формуле корней необходимо проверить, что меньшие и большие значения этой постоянной дают решения, не попадающие в требуемый промежуток.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40C556-6EB1-4672-BA0B-E72C4A37D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17659"/>
            <a:ext cx="2829763" cy="3439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0B3F81-B8EF-442C-A2DD-B0F9235D4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74" y="4261608"/>
            <a:ext cx="1592242" cy="4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32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1FA3C-6798-44AD-98C4-1B02FAEF1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835" y="254957"/>
            <a:ext cx="9753600" cy="581025"/>
          </a:xfrm>
        </p:spPr>
        <p:txBody>
          <a:bodyPr/>
          <a:lstStyle/>
          <a:p>
            <a:r>
              <a:rPr lang="ru-RU" sz="3200" dirty="0">
                <a:solidFill>
                  <a:srgbClr val="FFDDDD"/>
                </a:solidFill>
              </a:rPr>
              <a:t>Отбор корней на графике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444D0-A4C3-4173-A962-1864B8041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8" t="19676" r="10462" b="11197"/>
          <a:stretch/>
        </p:blipFill>
        <p:spPr>
          <a:xfrm>
            <a:off x="310718" y="935171"/>
            <a:ext cx="11409523" cy="55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499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24D7AF-6679-49A7-B48E-B31557519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1" t="7767" r="7597" b="17022"/>
          <a:stretch/>
        </p:blipFill>
        <p:spPr>
          <a:xfrm>
            <a:off x="150921" y="302816"/>
            <a:ext cx="11798423" cy="614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13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DB01FA-B934-464A-88E3-402DAB6B4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5" t="15290" r="37248" b="30398"/>
          <a:stretch/>
        </p:blipFill>
        <p:spPr>
          <a:xfrm>
            <a:off x="721452" y="251669"/>
            <a:ext cx="10549499" cy="59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47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243" t="10735" r="5889" b="70345"/>
          <a:stretch/>
        </p:blipFill>
        <p:spPr>
          <a:xfrm>
            <a:off x="824822" y="832920"/>
            <a:ext cx="10627812" cy="1593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373" y="253497"/>
            <a:ext cx="27613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Комментарий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129" t="8201" r="6342" b="50434"/>
          <a:stretch/>
        </p:blipFill>
        <p:spPr>
          <a:xfrm>
            <a:off x="824822" y="2426330"/>
            <a:ext cx="10559971" cy="34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9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129" t="48812" r="6342" b="18656"/>
          <a:stretch/>
        </p:blipFill>
        <p:spPr>
          <a:xfrm>
            <a:off x="402938" y="381932"/>
            <a:ext cx="11049496" cy="28608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186" t="33185" r="6002" b="32869"/>
          <a:stretch/>
        </p:blipFill>
        <p:spPr>
          <a:xfrm>
            <a:off x="402938" y="3242826"/>
            <a:ext cx="11226360" cy="30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9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356" t="26396" r="6511" b="16393"/>
          <a:stretch/>
        </p:blipFill>
        <p:spPr>
          <a:xfrm>
            <a:off x="597529" y="514225"/>
            <a:ext cx="10963746" cy="50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08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6E3F9-FA11-4C1F-A597-C63D3ADB8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472" y="330374"/>
            <a:ext cx="4508860" cy="581025"/>
          </a:xfrm>
        </p:spPr>
        <p:txBody>
          <a:bodyPr/>
          <a:lstStyle/>
          <a:p>
            <a:r>
              <a:rPr lang="ru-RU" b="1" dirty="0">
                <a:solidFill>
                  <a:srgbClr val="FFDDDD"/>
                </a:solidFill>
              </a:rPr>
              <a:t>Советы учащимся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576EF-6E63-4E1A-A1F5-F08344ABD738}"/>
              </a:ext>
            </a:extLst>
          </p:cNvPr>
          <p:cNvSpPr txBox="1"/>
          <p:nvPr/>
        </p:nvSpPr>
        <p:spPr>
          <a:xfrm>
            <a:off x="199748" y="1095198"/>
            <a:ext cx="11792504" cy="46474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1. Помним про область допустимых значений уравнения!</a:t>
            </a:r>
          </a:p>
          <a:p>
            <a:pPr algn="l"/>
            <a:r>
              <a:rPr lang="ru-RU" sz="24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Если в уравнении есть дроби, корни, логарифмы или арксинусы с арккосинусами – сразу записываем ОДЗ. А найдя корни, проверяем, входят они в эту область или нет. Есть в уравнении есть </a:t>
            </a:r>
            <a:r>
              <a:rPr lang="ru-RU" sz="32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tg</a:t>
            </a:r>
            <a:r>
              <a:rPr lang="ru-RU" sz="32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x</a:t>
            </a:r>
            <a:r>
              <a:rPr lang="ru-RU" sz="24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– помним, что он существует, только если </a:t>
            </a:r>
            <a:r>
              <a:rPr lang="ru-RU" sz="3200" b="0" i="0" dirty="0" err="1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cos</a:t>
            </a:r>
            <a:r>
              <a:rPr lang="ru-RU" sz="32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x</a:t>
            </a:r>
            <a:r>
              <a:rPr lang="ru-RU" sz="24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 не равен нулю.</a:t>
            </a:r>
          </a:p>
          <a:p>
            <a:pPr algn="l"/>
            <a:r>
              <a:rPr lang="ru-RU" sz="2400" b="0" i="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2. Замена переменной</a:t>
            </a:r>
            <a:r>
              <a:rPr lang="ru-RU" sz="24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.</a:t>
            </a:r>
          </a:p>
          <a:p>
            <a:pPr algn="l"/>
            <a:r>
              <a:rPr lang="ru-RU" sz="24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Если есть возможность сделать замену переменной – делаем замену переменной! От этого уравнение сразу станет проще.</a:t>
            </a:r>
          </a:p>
          <a:p>
            <a:pPr algn="l"/>
            <a:r>
              <a:rPr lang="ru-RU" sz="2400" b="1" i="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3. Тригонометрические формулы.</a:t>
            </a:r>
          </a:p>
          <a:p>
            <a:pPr algn="l"/>
            <a:r>
              <a:rPr lang="ru-RU" sz="2400" b="0" i="0" dirty="0">
                <a:solidFill>
                  <a:srgbClr val="212529"/>
                </a:solidFill>
                <a:effectLst/>
                <a:latin typeface="Roboto" panose="020B0604020202020204" pitchFamily="2" charset="0"/>
              </a:rPr>
              <a:t>Если еще не выучили формулы тригонометрии – пора это сделать! Много формул не нужно. Самое главное – тригонометрический круг, формулы синусов и косинусов двойных углов, синусов и косинусов суммы (разности), понижения степени. Формулы приведения не надо зубрить наизусть! Надо знать, как они получаются.</a:t>
            </a:r>
          </a:p>
        </p:txBody>
      </p:sp>
    </p:spTree>
    <p:extLst>
      <p:ext uri="{BB962C8B-B14F-4D97-AF65-F5344CB8AC3E}">
        <p14:creationId xmlns:p14="http://schemas.microsoft.com/office/powerpoint/2010/main" val="32433531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3A895-EC78-405F-A6FE-1C52A66E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65" y="148424"/>
            <a:ext cx="9753600" cy="581025"/>
          </a:xfrm>
        </p:spPr>
        <p:txBody>
          <a:bodyPr/>
          <a:lstStyle/>
          <a:p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DDD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Советы учащимся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F8CFF8-61D7-4551-9BDD-401C2A22A8EB}"/>
              </a:ext>
            </a:extLst>
          </p:cNvPr>
          <p:cNvSpPr txBox="1"/>
          <p:nvPr/>
        </p:nvSpPr>
        <p:spPr>
          <a:xfrm>
            <a:off x="204186" y="1345758"/>
            <a:ext cx="11301273" cy="52937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4. Как отбирать решения с помощью тригонометрического круга?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 panose="020B0604020202020204" pitchFamily="2" charset="0"/>
                <a:ea typeface="+mn-ea"/>
                <a:cs typeface="+mn-cs"/>
              </a:rPr>
              <a:t>Вспомним, что крайняя правая точка тригонометрического круга соответствует числам -4π, -2π, 0, 2π, 4π… Дальше всё просто. Смотрим, какая из точек этого типа попадает в указанный в условии промежуток. И к ней прибавляем (или вычитаем) нужные значения.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 panose="020B0604020202020204" pitchFamily="2" charset="0"/>
                <a:ea typeface="+mn-ea"/>
                <a:cs typeface="+mn-cs"/>
              </a:rPr>
              <a:t>Например, вы нашли серию решений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 panose="020B0604020202020204" pitchFamily="2" charset="0"/>
                <a:ea typeface="+mn-ea"/>
                <a:cs typeface="+mn-cs"/>
              </a:rPr>
              <a:t>х= π/3 + 2 πn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 panose="020B0604020202020204" pitchFamily="2" charset="0"/>
                <a:ea typeface="+mn-ea"/>
                <a:cs typeface="+mn-cs"/>
              </a:rPr>
              <a:t>, где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 panose="020B0604020202020204" pitchFamily="2" charset="0"/>
                <a:ea typeface="+mn-ea"/>
                <a:cs typeface="+mn-cs"/>
              </a:rPr>
              <a:t>n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Roboto" panose="020B0604020202020204" pitchFamily="2" charset="0"/>
                <a:ea typeface="+mn-ea"/>
                <a:cs typeface="+mn-cs"/>
              </a:rPr>
              <a:t> – целое, а найти надо корни на отрезке [5π/2; 9π/2]. На указанном промежутке лежит точка 4π. От нее и будем отсчитывать. Получим: х= 4π + π/3 = 13π/3.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algn="l"/>
            <a:r>
              <a:rPr lang="ru-RU" sz="2400" b="1" i="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5.</a:t>
            </a:r>
            <a:r>
              <a:rPr lang="ru-RU" sz="24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400" b="1" i="0" dirty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Проверить ответ.</a:t>
            </a:r>
          </a:p>
          <a:p>
            <a:pPr algn="l"/>
            <a:r>
              <a:rPr lang="ru-RU" sz="2400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Получив ответ, проверьте его правильность. Просто подставьте в исходное уравнение! Задача 12 – простая, и за нее надо и можно получить 2 полных балла.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Roboto" panose="020B06040202020202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36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6B0671-8C68-4944-BFE2-6FB090692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1" t="18640" r="46811" b="75782"/>
          <a:stretch/>
        </p:blipFill>
        <p:spPr>
          <a:xfrm>
            <a:off x="432620" y="1811944"/>
            <a:ext cx="11414147" cy="1650784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53DE8F6-4E1A-429C-ACBA-70669B39B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167" y="411131"/>
            <a:ext cx="9753600" cy="581025"/>
          </a:xfrm>
        </p:spPr>
        <p:txBody>
          <a:bodyPr/>
          <a:lstStyle/>
          <a:p>
            <a:r>
              <a:rPr lang="ru-RU" b="1" dirty="0">
                <a:solidFill>
                  <a:srgbClr val="FFDDDD"/>
                </a:solidFill>
              </a:rPr>
              <a:t>ЗАДАНИЕ 13 (ЕГЭ-2022)</a:t>
            </a:r>
          </a:p>
        </p:txBody>
      </p:sp>
    </p:spTree>
    <p:extLst>
      <p:ext uri="{BB962C8B-B14F-4D97-AF65-F5344CB8AC3E}">
        <p14:creationId xmlns:p14="http://schemas.microsoft.com/office/powerpoint/2010/main" val="4283498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A019FD-F143-4BC3-8875-ACEC25CB7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39" t="26911" r="44610" b="46056"/>
          <a:stretch/>
        </p:blipFill>
        <p:spPr>
          <a:xfrm>
            <a:off x="944380" y="0"/>
            <a:ext cx="959605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5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299B8A-3E21-4A60-8F90-3676FF7F0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3" t="54312" r="37110" b="14251"/>
          <a:stretch/>
        </p:blipFill>
        <p:spPr>
          <a:xfrm>
            <a:off x="494949" y="209862"/>
            <a:ext cx="11196070" cy="62209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C0271B-9C82-4E9D-B189-1194F5D1163E}"/>
                  </a:ext>
                </a:extLst>
              </p:cNvPr>
              <p:cNvSpPr txBox="1"/>
              <p:nvPr/>
            </p:nvSpPr>
            <p:spPr>
              <a:xfrm>
                <a:off x="1691757" y="2719615"/>
                <a:ext cx="249004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24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24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2400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C0271B-9C82-4E9D-B189-1194F5D11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757" y="2719615"/>
                <a:ext cx="2490041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15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D59173-710A-4717-B622-A5D358801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35" t="24954" r="31055" b="6422"/>
          <a:stretch/>
        </p:blipFill>
        <p:spPr>
          <a:xfrm>
            <a:off x="0" y="201335"/>
            <a:ext cx="5729681" cy="63903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6F5628-F83D-4F91-8DF0-B2DDA88DB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9" t="34128" r="53830" b="6544"/>
          <a:stretch/>
        </p:blipFill>
        <p:spPr>
          <a:xfrm>
            <a:off x="6118371" y="201335"/>
            <a:ext cx="5821960" cy="62470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1798820" y="4422098"/>
            <a:ext cx="1079291" cy="5996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2433" y="794479"/>
            <a:ext cx="107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балл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640622"/>
      </p:ext>
    </p:extLst>
  </p:cSld>
  <p:clrMapOvr>
    <a:masterClrMapping/>
  </p:clrMapOvr>
</p:sld>
</file>

<file path=ppt/theme/theme1.xml><?xml version="1.0" encoding="utf-8"?>
<a:theme xmlns:a="http://schemas.openxmlformats.org/drawingml/2006/main" name="attachment (1)">
  <a:themeElements>
    <a:clrScheme name="">
      <a:dk1>
        <a:srgbClr val="183883"/>
      </a:dk1>
      <a:lt1>
        <a:srgbClr val="FFFFFF"/>
      </a:lt1>
      <a:dk2>
        <a:srgbClr val="183883"/>
      </a:dk2>
      <a:lt2>
        <a:srgbClr val="808080"/>
      </a:lt2>
      <a:accent1>
        <a:srgbClr val="D4E3F7"/>
      </a:accent1>
      <a:accent2>
        <a:srgbClr val="0067AF"/>
      </a:accent2>
      <a:accent3>
        <a:srgbClr val="FFFFFF"/>
      </a:accent3>
      <a:accent4>
        <a:srgbClr val="132E6F"/>
      </a:accent4>
      <a:accent5>
        <a:srgbClr val="E6EFFA"/>
      </a:accent5>
      <a:accent6>
        <a:srgbClr val="005D9E"/>
      </a:accent6>
      <a:hlink>
        <a:srgbClr val="365B91"/>
      </a:hlink>
      <a:folHlink>
        <a:srgbClr val="0099A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0067AF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005D9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</TotalTime>
  <Words>1318</Words>
  <Application>Microsoft Office PowerPoint</Application>
  <PresentationFormat>Широкоэкранный</PresentationFormat>
  <Paragraphs>112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6" baseType="lpstr">
      <vt:lpstr>Arial</vt:lpstr>
      <vt:lpstr>Arial Black</vt:lpstr>
      <vt:lpstr>Calibri</vt:lpstr>
      <vt:lpstr>Cambria</vt:lpstr>
      <vt:lpstr>Cambria Math</vt:lpstr>
      <vt:lpstr>Roboto</vt:lpstr>
      <vt:lpstr>SuisseIntl</vt:lpstr>
      <vt:lpstr>Times New Roman</vt:lpstr>
      <vt:lpstr>TimesNewRomanPS-ItalicMT</vt:lpstr>
      <vt:lpstr>TimesNewRomanPSMT</vt:lpstr>
      <vt:lpstr>Verdana</vt:lpstr>
      <vt:lpstr>attachment (1)</vt:lpstr>
      <vt:lpstr>Математика (профильный уровень) задание 12  ЕГЭ-2022</vt:lpstr>
      <vt:lpstr>Презентация PowerPoint</vt:lpstr>
      <vt:lpstr>Задание 13 ЕГЭ – 2021 (основная волна)</vt:lpstr>
      <vt:lpstr>Презентация PowerPoint</vt:lpstr>
      <vt:lpstr>Презентация PowerPoint</vt:lpstr>
      <vt:lpstr>ЗАДАНИЕ 13 (ЕГЭ-2022)</vt:lpstr>
      <vt:lpstr>Презентация PowerPoint</vt:lpstr>
      <vt:lpstr>Презентация PowerPoint</vt:lpstr>
      <vt:lpstr>Презентация PowerPoint</vt:lpstr>
      <vt:lpstr>Презентация PowerPoint</vt:lpstr>
      <vt:lpstr> Основные ошибки задания 13 ЕГЭ-2021 </vt:lpstr>
      <vt:lpstr>Основные ошибки задания 13 ЕГЭ-2021</vt:lpstr>
      <vt:lpstr>Основные ошибки задания 13 ЕГЭ-2021</vt:lpstr>
      <vt:lpstr>Презентация PowerPoint</vt:lpstr>
      <vt:lpstr>Задание 12</vt:lpstr>
      <vt:lpstr>Типы уравнений  </vt:lpstr>
      <vt:lpstr>Диагностическая работа (статград 2020-2021)</vt:lpstr>
      <vt:lpstr>Тригонометрические уравнения</vt:lpstr>
      <vt:lpstr>Проект демоверсии ЕГЭ - 2022 </vt:lpstr>
      <vt:lpstr>Презентация PowerPoint</vt:lpstr>
      <vt:lpstr>Задание 12 (статград)</vt:lpstr>
      <vt:lpstr>Задание 12 (статград)</vt:lpstr>
      <vt:lpstr>Презентация PowerPoint</vt:lpstr>
      <vt:lpstr>Методы решения тригонометрических уравнений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отбора корней тригонометрических уравнений</vt:lpstr>
      <vt:lpstr>Презентация PowerPoint</vt:lpstr>
      <vt:lpstr>Презентация PowerPoint</vt:lpstr>
      <vt:lpstr>Презентация PowerPoint</vt:lpstr>
      <vt:lpstr>Отбор корней методом перебора</vt:lpstr>
      <vt:lpstr>Презентация PowerPoint</vt:lpstr>
      <vt:lpstr>Отбор корней на основе решения неравенства</vt:lpstr>
      <vt:lpstr>Презентация PowerPoint</vt:lpstr>
      <vt:lpstr> Отбор корней на отрезке при помощи окружности </vt:lpstr>
      <vt:lpstr>Презентация PowerPoint</vt:lpstr>
      <vt:lpstr>Отбор корней на графике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Советы учащимся</vt:lpstr>
      <vt:lpstr>Советы учащимся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 (профильный уровень) задание 19  ЕГЭ-2021</dc:title>
  <dc:creator>Полегенько Анастасия Михайловна</dc:creator>
  <cp:lastModifiedBy>User</cp:lastModifiedBy>
  <cp:revision>61</cp:revision>
  <dcterms:created xsi:type="dcterms:W3CDTF">2020-12-20T15:34:29Z</dcterms:created>
  <dcterms:modified xsi:type="dcterms:W3CDTF">2021-11-30T10:34:08Z</dcterms:modified>
</cp:coreProperties>
</file>